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9" r:id="rId4"/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85">
          <p15:clr>
            <a:srgbClr val="A4A3A4"/>
          </p15:clr>
        </p15:guide>
        <p15:guide id="2" pos="392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85" orient="horz"/>
        <p:guide pos="392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7" name="Google Shape;19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1aca3d3fc6_0_3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1aca3d3fc6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31aca3d3fc6_0_37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1aca3d3fc6_0_3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1aca3d3fc6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31aca3d3fc6_0_38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1aca3d3fc6_0_3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1aca3d3fc6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31aca3d3fc6_0_38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1aca3d3fc6_0_3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1aca3d3fc6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31aca3d3fc6_0_39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1aca3d3fc6_0_4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1aca3d3fc6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31aca3d3fc6_0_40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1aca3d3fc6_0_4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1aca3d3fc6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31aca3d3fc6_0_4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1aca3d3fc6_0_4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1aca3d3fc6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31aca3d3fc6_0_4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1aca3d3fc6_0_4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1aca3d3fc6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31aca3d3fc6_0_4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1ede87c325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1ede87c3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31ede87c325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1f0b71b535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1f0b71b5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31f0b71b535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1aca3d3fc6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1aca3d3f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31aca3d3fc6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1b38c482eb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1b38c482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31b38c482eb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1b38c482e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5" name="Google Shape;365;g31b38c482eb_0_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1b38c482eb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1b38c482e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31b38c482eb_0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1b38c482eb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1b38c482e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31b38c482eb_0_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1b38c482eb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1b38c482e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31b38c482eb_0_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1b38c482eb_0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1b38c482e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31b38c482eb_0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1b38c482eb_0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1b38c482e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31b38c482eb_0_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1b38c482eb_0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1b38c482e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31b38c482eb_0_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1f0b71b535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1f0b71b53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31f0b71b535_0_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34ef4c32d8a67ff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7" name="Google Shape;437;g134ef4c32d8a67ff_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6ec5c8caf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" name="Google Shape;214;g26ec5c8caff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1a760f55f2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4" name="Google Shape;444;g31a760f55f2_0_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6ea95c788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22" name="Google Shape;222;g26ea95c7880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1b38c482eb_0_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1b38c482eb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31b38c482eb_0_8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1aca3d3fc6_0_3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1aca3d3fc6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31aca3d3fc6_0_3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1aca3d3fc6_0_3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1aca3d3fc6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31aca3d3fc6_0_3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1aca3d3fc6_0_3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1aca3d3fc6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31aca3d3fc6_0_35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1aca3d3fc6_0_3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1aca3d3fc6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31aca3d3fc6_0_36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">
  <p:cSld name="Title page">
    <p:bg>
      <p:bgPr>
        <a:solidFill>
          <a:srgbClr val="262626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633304" y="-648376"/>
            <a:ext cx="733500" cy="23676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 txBox="1"/>
          <p:nvPr>
            <p:ph type="title"/>
          </p:nvPr>
        </p:nvSpPr>
        <p:spPr>
          <a:xfrm>
            <a:off x="502903" y="2766523"/>
            <a:ext cx="77343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1" i="0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" type="body"/>
          </p:nvPr>
        </p:nvSpPr>
        <p:spPr>
          <a:xfrm>
            <a:off x="530694" y="4709821"/>
            <a:ext cx="77343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sz="11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2" type="body"/>
          </p:nvPr>
        </p:nvSpPr>
        <p:spPr>
          <a:xfrm>
            <a:off x="530694" y="2443859"/>
            <a:ext cx="77343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18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2425" y="581278"/>
            <a:ext cx="1289146" cy="1415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nly: white 1" showMasterSp="0">
  <p:cSld name="Content only: white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/>
          <p:nvPr>
            <p:ph type="title"/>
          </p:nvPr>
        </p:nvSpPr>
        <p:spPr>
          <a:xfrm>
            <a:off x="529827" y="618695"/>
            <a:ext cx="80043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2400"/>
              <a:buFont typeface="Arial"/>
              <a:buNone/>
              <a:defRPr sz="2400">
                <a:solidFill>
                  <a:srgbClr val="404041"/>
                </a:solidFill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80" name="Google Shape;80;p11"/>
          <p:cNvSpPr/>
          <p:nvPr/>
        </p:nvSpPr>
        <p:spPr>
          <a:xfrm>
            <a:off x="-1" y="957832"/>
            <a:ext cx="82800" cy="3873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1"/>
          <p:cNvSpPr txBox="1"/>
          <p:nvPr>
            <p:ph idx="1" type="body"/>
          </p:nvPr>
        </p:nvSpPr>
        <p:spPr>
          <a:xfrm>
            <a:off x="3740665" y="284946"/>
            <a:ext cx="47937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200">
                <a:solidFill>
                  <a:srgbClr val="000000"/>
                </a:solidFill>
              </a:defRPr>
            </a:lvl1pPr>
            <a:lvl2pPr indent="-317500" lvl="1" marL="91440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>
                <a:solidFill>
                  <a:srgbClr val="000000"/>
                </a:solidFill>
              </a:defRPr>
            </a:lvl2pPr>
            <a:lvl3pPr indent="-317500" lvl="2" marL="137160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>
                <a:solidFill>
                  <a:srgbClr val="000000"/>
                </a:solidFill>
              </a:defRPr>
            </a:lvl3pPr>
            <a:lvl4pPr indent="-317500" lvl="3" marL="182880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>
                <a:solidFill>
                  <a:srgbClr val="000000"/>
                </a:solidFill>
              </a:defRPr>
            </a:lvl4pPr>
            <a:lvl5pPr indent="-317500" lvl="4" marL="228600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sz="1400">
                <a:solidFill>
                  <a:srgbClr val="000000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6A6A6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6A6A6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6A6A6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6A6A6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82" name="Google Shape;82;p11"/>
          <p:cNvGrpSpPr/>
          <p:nvPr/>
        </p:nvGrpSpPr>
        <p:grpSpPr>
          <a:xfrm>
            <a:off x="-30788" y="4661515"/>
            <a:ext cx="9228600" cy="528990"/>
            <a:chOff x="0" y="-1"/>
            <a:chExt cx="9228600" cy="528990"/>
          </a:xfrm>
        </p:grpSpPr>
        <p:sp>
          <p:nvSpPr>
            <p:cNvPr id="83" name="Google Shape;83;p11"/>
            <p:cNvSpPr/>
            <p:nvPr/>
          </p:nvSpPr>
          <p:spPr>
            <a:xfrm>
              <a:off x="0" y="73289"/>
              <a:ext cx="9228600" cy="455700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1"/>
            <p:cNvSpPr/>
            <p:nvPr/>
          </p:nvSpPr>
          <p:spPr>
            <a:xfrm>
              <a:off x="666090" y="-1"/>
              <a:ext cx="387300" cy="52890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1"/>
            <p:cNvSpPr txBox="1"/>
            <p:nvPr/>
          </p:nvSpPr>
          <p:spPr>
            <a:xfrm>
              <a:off x="1107479" y="170285"/>
              <a:ext cx="3522300" cy="2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INDIANA UNIVERSITY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Picture 17" id="86" name="Google Shape;8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3819" y="4514843"/>
            <a:ext cx="684581" cy="75183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/>
          <p:nvPr>
            <p:ph idx="12" type="sldNum"/>
          </p:nvPr>
        </p:nvSpPr>
        <p:spPr>
          <a:xfrm>
            <a:off x="8241697" y="4772455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11"/>
          <p:cNvSpPr txBox="1"/>
          <p:nvPr>
            <p:ph idx="2" type="body"/>
          </p:nvPr>
        </p:nvSpPr>
        <p:spPr>
          <a:xfrm>
            <a:off x="525303" y="1196927"/>
            <a:ext cx="8055600" cy="3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Arial"/>
              <a:buChar char="▪"/>
              <a:defRPr b="0" sz="1800">
                <a:solidFill>
                  <a:srgbClr val="404041"/>
                </a:solidFill>
              </a:defRPr>
            </a:lvl1pPr>
            <a:lvl2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600"/>
              <a:buFont typeface="Arial"/>
              <a:buChar char="•"/>
              <a:defRPr b="0" sz="1600">
                <a:solidFill>
                  <a:srgbClr val="404041"/>
                </a:solidFill>
              </a:defRPr>
            </a:lvl2pPr>
            <a:lvl3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400"/>
              <a:buFont typeface="Arial"/>
              <a:buChar char="•"/>
              <a:defRPr b="0" sz="1400">
                <a:solidFill>
                  <a:srgbClr val="404041"/>
                </a:solidFill>
              </a:defRPr>
            </a:lvl3pPr>
            <a:lvl4pPr indent="-317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400"/>
              <a:buFont typeface="Arial"/>
              <a:buChar char="•"/>
              <a:defRPr b="0" sz="1400">
                <a:solidFill>
                  <a:srgbClr val="404041"/>
                </a:solidFill>
              </a:defRPr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400"/>
              <a:buFont typeface="Arial"/>
              <a:buChar char="•"/>
              <a:defRPr b="0" sz="1400">
                <a:solidFill>
                  <a:srgbClr val="40404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6A6A6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6A6A6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6A6A6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6A6A6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nly: white 2" showMasterSp="0">
  <p:cSld name="Content only: white_2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/>
          <p:nvPr>
            <p:ph type="title"/>
          </p:nvPr>
        </p:nvSpPr>
        <p:spPr>
          <a:xfrm>
            <a:off x="529827" y="618695"/>
            <a:ext cx="80043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2400"/>
              <a:buFont typeface="Arial"/>
              <a:buNone/>
              <a:defRPr sz="2400">
                <a:solidFill>
                  <a:srgbClr val="404041"/>
                </a:solidFill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91" name="Google Shape;91;p12"/>
          <p:cNvSpPr/>
          <p:nvPr/>
        </p:nvSpPr>
        <p:spPr>
          <a:xfrm>
            <a:off x="-1" y="957832"/>
            <a:ext cx="82800" cy="3873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2"/>
          <p:cNvSpPr txBox="1"/>
          <p:nvPr>
            <p:ph idx="1" type="body"/>
          </p:nvPr>
        </p:nvSpPr>
        <p:spPr>
          <a:xfrm>
            <a:off x="3740665" y="284946"/>
            <a:ext cx="47937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200">
                <a:solidFill>
                  <a:srgbClr val="000000"/>
                </a:solidFill>
              </a:defRPr>
            </a:lvl1pPr>
            <a:lvl2pPr indent="-317500" lvl="1" marL="91440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>
                <a:solidFill>
                  <a:srgbClr val="000000"/>
                </a:solidFill>
              </a:defRPr>
            </a:lvl2pPr>
            <a:lvl3pPr indent="-317500" lvl="2" marL="137160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>
                <a:solidFill>
                  <a:srgbClr val="000000"/>
                </a:solidFill>
              </a:defRPr>
            </a:lvl3pPr>
            <a:lvl4pPr indent="-317500" lvl="3" marL="182880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>
                <a:solidFill>
                  <a:srgbClr val="000000"/>
                </a:solidFill>
              </a:defRPr>
            </a:lvl4pPr>
            <a:lvl5pPr indent="-317500" lvl="4" marL="228600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sz="1400">
                <a:solidFill>
                  <a:srgbClr val="000000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6A6A6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6A6A6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6A6A6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6A6A6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93" name="Google Shape;93;p12"/>
          <p:cNvGrpSpPr/>
          <p:nvPr/>
        </p:nvGrpSpPr>
        <p:grpSpPr>
          <a:xfrm>
            <a:off x="-30788" y="4661515"/>
            <a:ext cx="9228600" cy="528990"/>
            <a:chOff x="0" y="-1"/>
            <a:chExt cx="9228600" cy="528990"/>
          </a:xfrm>
        </p:grpSpPr>
        <p:sp>
          <p:nvSpPr>
            <p:cNvPr id="94" name="Google Shape;94;p12"/>
            <p:cNvSpPr/>
            <p:nvPr/>
          </p:nvSpPr>
          <p:spPr>
            <a:xfrm>
              <a:off x="0" y="73289"/>
              <a:ext cx="9228600" cy="455700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2"/>
            <p:cNvSpPr/>
            <p:nvPr/>
          </p:nvSpPr>
          <p:spPr>
            <a:xfrm>
              <a:off x="666090" y="-1"/>
              <a:ext cx="387300" cy="52890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2"/>
            <p:cNvSpPr txBox="1"/>
            <p:nvPr/>
          </p:nvSpPr>
          <p:spPr>
            <a:xfrm>
              <a:off x="1107479" y="170285"/>
              <a:ext cx="3522300" cy="2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INDIANA UNIVERSITY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Picture 17" id="97" name="Google Shape;9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3819" y="4514843"/>
            <a:ext cx="684581" cy="75183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241697" y="4772455"/>
            <a:ext cx="2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" name="Google Shape;99;p12"/>
          <p:cNvSpPr txBox="1"/>
          <p:nvPr>
            <p:ph idx="2" type="body"/>
          </p:nvPr>
        </p:nvSpPr>
        <p:spPr>
          <a:xfrm>
            <a:off x="525303" y="1196927"/>
            <a:ext cx="8055600" cy="3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Arial"/>
              <a:buChar char="▪"/>
              <a:defRPr b="0" sz="1800">
                <a:solidFill>
                  <a:srgbClr val="404041"/>
                </a:solidFill>
              </a:defRPr>
            </a:lvl1pPr>
            <a:lvl2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600"/>
              <a:buFont typeface="Arial"/>
              <a:buChar char="•"/>
              <a:defRPr b="0" sz="1600">
                <a:solidFill>
                  <a:srgbClr val="404041"/>
                </a:solidFill>
              </a:defRPr>
            </a:lvl2pPr>
            <a:lvl3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400"/>
              <a:buFont typeface="Arial"/>
              <a:buChar char="•"/>
              <a:defRPr b="0" sz="1400">
                <a:solidFill>
                  <a:srgbClr val="404041"/>
                </a:solidFill>
              </a:defRPr>
            </a:lvl3pPr>
            <a:lvl4pPr indent="-317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400"/>
              <a:buFont typeface="Arial"/>
              <a:buChar char="•"/>
              <a:defRPr b="0" sz="1400">
                <a:solidFill>
                  <a:srgbClr val="404041"/>
                </a:solidFill>
              </a:defRPr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400"/>
              <a:buFont typeface="Arial"/>
              <a:buChar char="•"/>
              <a:defRPr b="0" sz="1400">
                <a:solidFill>
                  <a:srgbClr val="40404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6A6A6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6A6A6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6A6A6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6A6A6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1">
  <p:cSld name="1_Title page">
    <p:bg>
      <p:bgPr>
        <a:solidFill>
          <a:srgbClr val="262626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3"/>
          <p:cNvGrpSpPr/>
          <p:nvPr/>
        </p:nvGrpSpPr>
        <p:grpSpPr>
          <a:xfrm>
            <a:off x="633304" y="-648376"/>
            <a:ext cx="733500" cy="2367600"/>
            <a:chOff x="685136" y="-246616"/>
            <a:chExt cx="733500" cy="2367600"/>
          </a:xfrm>
        </p:grpSpPr>
        <p:sp>
          <p:nvSpPr>
            <p:cNvPr id="102" name="Google Shape;102;p13"/>
            <p:cNvSpPr/>
            <p:nvPr/>
          </p:nvSpPr>
          <p:spPr>
            <a:xfrm>
              <a:off x="685136" y="-246616"/>
              <a:ext cx="733500" cy="236760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ab-rgb.eps" id="103" name="Google Shape;103;p1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807308" y="1380149"/>
              <a:ext cx="489121" cy="62080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4" name="Google Shape;104;p13"/>
          <p:cNvSpPr txBox="1"/>
          <p:nvPr>
            <p:ph type="title"/>
          </p:nvPr>
        </p:nvSpPr>
        <p:spPr>
          <a:xfrm>
            <a:off x="502903" y="2766523"/>
            <a:ext cx="77343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1" i="0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3"/>
          <p:cNvSpPr txBox="1"/>
          <p:nvPr>
            <p:ph idx="1" type="body"/>
          </p:nvPr>
        </p:nvSpPr>
        <p:spPr>
          <a:xfrm>
            <a:off x="530694" y="4709821"/>
            <a:ext cx="77343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sz="11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13"/>
          <p:cNvSpPr txBox="1"/>
          <p:nvPr>
            <p:ph idx="2" type="body"/>
          </p:nvPr>
        </p:nvSpPr>
        <p:spPr>
          <a:xfrm>
            <a:off x="530694" y="2443859"/>
            <a:ext cx="77343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18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nly: white 3">
  <p:cSld name="Content only: white_3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 txBox="1"/>
          <p:nvPr>
            <p:ph type="ctrTitle"/>
          </p:nvPr>
        </p:nvSpPr>
        <p:spPr>
          <a:xfrm>
            <a:off x="529827" y="759070"/>
            <a:ext cx="80043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3000"/>
              <a:buFont typeface="Arial"/>
              <a:buNone/>
              <a:defRPr b="1" i="0" sz="3000" cap="none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4"/>
          <p:cNvSpPr/>
          <p:nvPr/>
        </p:nvSpPr>
        <p:spPr>
          <a:xfrm>
            <a:off x="0" y="957832"/>
            <a:ext cx="82800" cy="3873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4"/>
          <p:cNvSpPr txBox="1"/>
          <p:nvPr>
            <p:ph idx="1" type="body"/>
          </p:nvPr>
        </p:nvSpPr>
        <p:spPr>
          <a:xfrm>
            <a:off x="4833956" y="284947"/>
            <a:ext cx="37005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14"/>
          <p:cNvSpPr txBox="1"/>
          <p:nvPr/>
        </p:nvSpPr>
        <p:spPr>
          <a:xfrm>
            <a:off x="3556000" y="3541059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 txBox="1"/>
          <p:nvPr>
            <p:ph idx="2" type="body"/>
          </p:nvPr>
        </p:nvSpPr>
        <p:spPr>
          <a:xfrm>
            <a:off x="518824" y="1629404"/>
            <a:ext cx="8015700" cy="28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AutoNum type="arabicPeriod"/>
              <a:defRPr sz="18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ts val="1600"/>
              <a:buChar char="–"/>
              <a:defRPr sz="16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ts val="1600"/>
              <a:buChar char="•"/>
              <a:defRPr sz="16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ts val="1600"/>
              <a:buChar char="–"/>
              <a:defRPr sz="16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ts val="1600"/>
              <a:buChar char="»"/>
              <a:defRPr sz="16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14" name="Google Shape;114;p14"/>
          <p:cNvGrpSpPr/>
          <p:nvPr/>
        </p:nvGrpSpPr>
        <p:grpSpPr>
          <a:xfrm>
            <a:off x="-30788" y="4661517"/>
            <a:ext cx="9228600" cy="528990"/>
            <a:chOff x="-30788" y="4661517"/>
            <a:chExt cx="9228600" cy="528990"/>
          </a:xfrm>
        </p:grpSpPr>
        <p:sp>
          <p:nvSpPr>
            <p:cNvPr id="115" name="Google Shape;115;p14"/>
            <p:cNvSpPr/>
            <p:nvPr/>
          </p:nvSpPr>
          <p:spPr>
            <a:xfrm>
              <a:off x="-30788" y="4734807"/>
              <a:ext cx="9228600" cy="455700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635303" y="4661517"/>
              <a:ext cx="387300" cy="52890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ab-rgb.eps" id="117" name="Google Shape;117;p1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99798" y="4726863"/>
              <a:ext cx="258208" cy="327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p14"/>
            <p:cNvSpPr txBox="1"/>
            <p:nvPr/>
          </p:nvSpPr>
          <p:spPr>
            <a:xfrm>
              <a:off x="1030972" y="4823737"/>
              <a:ext cx="3613500" cy="2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INDIANA UNIVERSITY BLOOMINGTON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">
  <p:cSld name="1_Title page">
    <p:bg>
      <p:bgPr>
        <a:solidFill>
          <a:srgbClr val="262626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16"/>
          <p:cNvGrpSpPr/>
          <p:nvPr/>
        </p:nvGrpSpPr>
        <p:grpSpPr>
          <a:xfrm>
            <a:off x="633304" y="-648376"/>
            <a:ext cx="733500" cy="2367600"/>
            <a:chOff x="685136" y="-246616"/>
            <a:chExt cx="733500" cy="2367600"/>
          </a:xfrm>
        </p:grpSpPr>
        <p:sp>
          <p:nvSpPr>
            <p:cNvPr id="126" name="Google Shape;126;p16"/>
            <p:cNvSpPr/>
            <p:nvPr/>
          </p:nvSpPr>
          <p:spPr>
            <a:xfrm>
              <a:off x="685136" y="-246616"/>
              <a:ext cx="733500" cy="236760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ab-rgb.eps" id="127" name="Google Shape;127;p1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807308" y="1380149"/>
              <a:ext cx="489121" cy="62080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8" name="Google Shape;128;p16"/>
          <p:cNvSpPr txBox="1"/>
          <p:nvPr>
            <p:ph type="title"/>
          </p:nvPr>
        </p:nvSpPr>
        <p:spPr>
          <a:xfrm>
            <a:off x="502903" y="2766523"/>
            <a:ext cx="77343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1" i="0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6"/>
          <p:cNvSpPr txBox="1"/>
          <p:nvPr>
            <p:ph idx="1" type="body"/>
          </p:nvPr>
        </p:nvSpPr>
        <p:spPr>
          <a:xfrm>
            <a:off x="530694" y="4709821"/>
            <a:ext cx="77343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sz="11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16"/>
          <p:cNvSpPr txBox="1"/>
          <p:nvPr>
            <p:ph idx="2" type="body"/>
          </p:nvPr>
        </p:nvSpPr>
        <p:spPr>
          <a:xfrm>
            <a:off x="530694" y="2443859"/>
            <a:ext cx="77343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18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nly: white">
  <p:cSld name="Content only: white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/>
          <p:nvPr>
            <p:ph type="ctrTitle"/>
          </p:nvPr>
        </p:nvSpPr>
        <p:spPr>
          <a:xfrm>
            <a:off x="529827" y="759070"/>
            <a:ext cx="80043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3000"/>
              <a:buFont typeface="Arial"/>
              <a:buNone/>
              <a:defRPr b="1" i="0" sz="3000" cap="none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7"/>
          <p:cNvSpPr/>
          <p:nvPr/>
        </p:nvSpPr>
        <p:spPr>
          <a:xfrm>
            <a:off x="0" y="957832"/>
            <a:ext cx="82800" cy="3873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7"/>
          <p:cNvSpPr txBox="1"/>
          <p:nvPr>
            <p:ph idx="1" type="body"/>
          </p:nvPr>
        </p:nvSpPr>
        <p:spPr>
          <a:xfrm>
            <a:off x="4833956" y="284947"/>
            <a:ext cx="37005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17"/>
          <p:cNvSpPr txBox="1"/>
          <p:nvPr/>
        </p:nvSpPr>
        <p:spPr>
          <a:xfrm>
            <a:off x="3556000" y="3541059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7"/>
          <p:cNvSpPr txBox="1"/>
          <p:nvPr>
            <p:ph idx="2" type="body"/>
          </p:nvPr>
        </p:nvSpPr>
        <p:spPr>
          <a:xfrm>
            <a:off x="518824" y="1629404"/>
            <a:ext cx="8015700" cy="28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AutoNum type="arabicPeriod"/>
              <a:defRPr sz="18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ts val="1600"/>
              <a:buChar char="–"/>
              <a:defRPr sz="16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ts val="1600"/>
              <a:buChar char="•"/>
              <a:defRPr sz="16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ts val="1600"/>
              <a:buChar char="–"/>
              <a:defRPr sz="16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ts val="1600"/>
              <a:buChar char="»"/>
              <a:defRPr sz="16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38" name="Google Shape;138;p17"/>
          <p:cNvGrpSpPr/>
          <p:nvPr/>
        </p:nvGrpSpPr>
        <p:grpSpPr>
          <a:xfrm>
            <a:off x="-30788" y="4661517"/>
            <a:ext cx="9228600" cy="528990"/>
            <a:chOff x="-30788" y="4661517"/>
            <a:chExt cx="9228600" cy="528990"/>
          </a:xfrm>
        </p:grpSpPr>
        <p:sp>
          <p:nvSpPr>
            <p:cNvPr id="139" name="Google Shape;139;p17"/>
            <p:cNvSpPr/>
            <p:nvPr/>
          </p:nvSpPr>
          <p:spPr>
            <a:xfrm>
              <a:off x="-30788" y="4734807"/>
              <a:ext cx="9228600" cy="455700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7"/>
            <p:cNvSpPr/>
            <p:nvPr/>
          </p:nvSpPr>
          <p:spPr>
            <a:xfrm>
              <a:off x="635303" y="4661517"/>
              <a:ext cx="387300" cy="52890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ab-rgb.eps" id="141" name="Google Shape;141;p1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99798" y="4726863"/>
              <a:ext cx="258208" cy="327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" name="Google Shape;142;p17"/>
            <p:cNvSpPr txBox="1"/>
            <p:nvPr/>
          </p:nvSpPr>
          <p:spPr>
            <a:xfrm>
              <a:off x="1030972" y="4823737"/>
              <a:ext cx="3613500" cy="2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INDIANA UNIVERSITY BLOOMINGTON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" name="Google Shape;143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with IUPUI lockup">
  <p:cSld name="Closing slide with IUPUI lockup">
    <p:bg>
      <p:bgPr>
        <a:solidFill>
          <a:srgbClr val="690304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idx="1" type="body"/>
          </p:nvPr>
        </p:nvSpPr>
        <p:spPr>
          <a:xfrm>
            <a:off x="536602" y="680397"/>
            <a:ext cx="7859100" cy="27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Char char="»"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18"/>
          <p:cNvSpPr/>
          <p:nvPr/>
        </p:nvSpPr>
        <p:spPr>
          <a:xfrm>
            <a:off x="-15847" y="680397"/>
            <a:ext cx="82800" cy="3873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8"/>
          <p:cNvSpPr/>
          <p:nvPr/>
        </p:nvSpPr>
        <p:spPr>
          <a:xfrm>
            <a:off x="631042" y="4235585"/>
            <a:ext cx="536100" cy="922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18"/>
          <p:cNvPicPr preferRelativeResize="0"/>
          <p:nvPr/>
        </p:nvPicPr>
        <p:blipFill rotWithShape="1">
          <a:blip r:embed="rId2">
            <a:alphaModFix/>
          </a:blip>
          <a:srcRect b="28721" l="11082" r="-1556" t="-150"/>
          <a:stretch/>
        </p:blipFill>
        <p:spPr>
          <a:xfrm>
            <a:off x="1240484" y="4147274"/>
            <a:ext cx="462222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-rgb.eps" id="149" name="Google Shape;14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345" y="4326066"/>
            <a:ext cx="357525" cy="453784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nly: black">
  <p:cSld name="1_Content only: black">
    <p:bg>
      <p:bgPr>
        <a:solidFill>
          <a:srgbClr val="262626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/>
          <p:nvPr>
            <p:ph type="ctrTitle"/>
          </p:nvPr>
        </p:nvSpPr>
        <p:spPr>
          <a:xfrm>
            <a:off x="523348" y="759070"/>
            <a:ext cx="80043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19"/>
          <p:cNvSpPr txBox="1"/>
          <p:nvPr>
            <p:ph idx="1" type="subTitle"/>
          </p:nvPr>
        </p:nvSpPr>
        <p:spPr>
          <a:xfrm>
            <a:off x="523348" y="1630404"/>
            <a:ext cx="8011200" cy="28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54" name="Google Shape;154;p19"/>
          <p:cNvSpPr txBox="1"/>
          <p:nvPr>
            <p:ph idx="2" type="body"/>
          </p:nvPr>
        </p:nvSpPr>
        <p:spPr>
          <a:xfrm>
            <a:off x="4833956" y="284947"/>
            <a:ext cx="37005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19"/>
          <p:cNvSpPr/>
          <p:nvPr/>
        </p:nvSpPr>
        <p:spPr>
          <a:xfrm>
            <a:off x="0" y="957832"/>
            <a:ext cx="82800" cy="3873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6" name="Google Shape;156;p19"/>
          <p:cNvGrpSpPr/>
          <p:nvPr/>
        </p:nvGrpSpPr>
        <p:grpSpPr>
          <a:xfrm>
            <a:off x="-30788" y="4661517"/>
            <a:ext cx="9228600" cy="528990"/>
            <a:chOff x="-30788" y="4661517"/>
            <a:chExt cx="9228600" cy="528990"/>
          </a:xfrm>
        </p:grpSpPr>
        <p:sp>
          <p:nvSpPr>
            <p:cNvPr id="157" name="Google Shape;157;p19"/>
            <p:cNvSpPr/>
            <p:nvPr/>
          </p:nvSpPr>
          <p:spPr>
            <a:xfrm>
              <a:off x="-30788" y="4734807"/>
              <a:ext cx="9228600" cy="455700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635303" y="4661517"/>
              <a:ext cx="387300" cy="52890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ab-rgb.eps" id="159" name="Google Shape;159;p1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99798" y="4726863"/>
              <a:ext cx="258208" cy="327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" name="Google Shape;160;p19"/>
            <p:cNvSpPr txBox="1"/>
            <p:nvPr/>
          </p:nvSpPr>
          <p:spPr>
            <a:xfrm>
              <a:off x="1030972" y="4823737"/>
              <a:ext cx="3613500" cy="2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INDIANA UNIVERSITY BLOOMINGTON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1" name="Google Shape;161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bg>
      <p:bgPr>
        <a:solidFill>
          <a:srgbClr val="660B1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/>
          <p:nvPr/>
        </p:nvSpPr>
        <p:spPr>
          <a:xfrm>
            <a:off x="1378689" y="2390509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0"/>
          <p:cNvSpPr txBox="1"/>
          <p:nvPr/>
        </p:nvSpPr>
        <p:spPr>
          <a:xfrm>
            <a:off x="1378689" y="2390509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0"/>
          <p:cNvSpPr txBox="1"/>
          <p:nvPr/>
        </p:nvSpPr>
        <p:spPr>
          <a:xfrm>
            <a:off x="1378689" y="2390509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0"/>
          <p:cNvSpPr txBox="1"/>
          <p:nvPr>
            <p:ph type="title"/>
          </p:nvPr>
        </p:nvSpPr>
        <p:spPr>
          <a:xfrm>
            <a:off x="506694" y="2274522"/>
            <a:ext cx="68025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b="1" i="0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0"/>
          <p:cNvSpPr txBox="1"/>
          <p:nvPr>
            <p:ph idx="1" type="body"/>
          </p:nvPr>
        </p:nvSpPr>
        <p:spPr>
          <a:xfrm>
            <a:off x="526131" y="2031339"/>
            <a:ext cx="37005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20"/>
          <p:cNvSpPr/>
          <p:nvPr/>
        </p:nvSpPr>
        <p:spPr>
          <a:xfrm>
            <a:off x="-14942" y="2032000"/>
            <a:ext cx="148500" cy="8367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photo: white">
  <p:cSld name="Content and photo: white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/>
          <p:nvPr>
            <p:ph type="title"/>
          </p:nvPr>
        </p:nvSpPr>
        <p:spPr>
          <a:xfrm>
            <a:off x="525303" y="464386"/>
            <a:ext cx="45606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3000"/>
              <a:buFont typeface="Arial"/>
              <a:buNone/>
              <a:defRPr b="1" i="0" sz="30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1"/>
          <p:cNvSpPr txBox="1"/>
          <p:nvPr>
            <p:ph idx="1" type="body"/>
          </p:nvPr>
        </p:nvSpPr>
        <p:spPr>
          <a:xfrm>
            <a:off x="525303" y="1629405"/>
            <a:ext cx="4560600" cy="27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ts val="1800"/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ts val="1800"/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ts val="1800"/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ts val="1800"/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" name="Google Shape;173;p21"/>
          <p:cNvSpPr/>
          <p:nvPr>
            <p:ph idx="2" type="pic"/>
          </p:nvPr>
        </p:nvSpPr>
        <p:spPr>
          <a:xfrm>
            <a:off x="5573058" y="0"/>
            <a:ext cx="35709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1"/>
          <p:cNvSpPr/>
          <p:nvPr/>
        </p:nvSpPr>
        <p:spPr>
          <a:xfrm>
            <a:off x="0" y="486799"/>
            <a:ext cx="82800" cy="3873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5" name="Google Shape;175;p21"/>
          <p:cNvGrpSpPr/>
          <p:nvPr/>
        </p:nvGrpSpPr>
        <p:grpSpPr>
          <a:xfrm>
            <a:off x="635303" y="4661517"/>
            <a:ext cx="387300" cy="528900"/>
            <a:chOff x="635303" y="4661517"/>
            <a:chExt cx="387300" cy="528900"/>
          </a:xfrm>
        </p:grpSpPr>
        <p:sp>
          <p:nvSpPr>
            <p:cNvPr id="176" name="Google Shape;176;p21"/>
            <p:cNvSpPr/>
            <p:nvPr/>
          </p:nvSpPr>
          <p:spPr>
            <a:xfrm>
              <a:off x="635303" y="4661517"/>
              <a:ext cx="387300" cy="52890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ab-rgb.eps" id="177" name="Google Shape;177;p2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99798" y="4726863"/>
              <a:ext cx="258208" cy="327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8" name="Google Shape;178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photo: white">
  <p:cSld name="Content and photo: whit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525303" y="464386"/>
            <a:ext cx="79851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3000"/>
              <a:buFont typeface="Arial"/>
              <a:buNone/>
              <a:defRPr b="1" i="0" sz="30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525302" y="1483091"/>
            <a:ext cx="7985100" cy="29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  <a:defRPr sz="20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1"/>
              </a:buClr>
              <a:buSzPts val="1800"/>
              <a:buFont typeface="NTR"/>
              <a:buChar char="–"/>
              <a:defRPr sz="18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1"/>
              </a:buClr>
              <a:buSzPts val="1600"/>
              <a:buFont typeface="Noto Sans Symbols"/>
              <a:buChar char="▪"/>
              <a:defRPr sz="16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1"/>
              </a:buClr>
              <a:buSzPts val="1800"/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1"/>
              </a:buClr>
              <a:buSzPts val="1800"/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3"/>
          <p:cNvSpPr/>
          <p:nvPr/>
        </p:nvSpPr>
        <p:spPr>
          <a:xfrm>
            <a:off x="0" y="486799"/>
            <a:ext cx="82800" cy="3873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"/>
          <p:cNvSpPr/>
          <p:nvPr/>
        </p:nvSpPr>
        <p:spPr>
          <a:xfrm>
            <a:off x="635303" y="4661517"/>
            <a:ext cx="387300" cy="5289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3819" y="4514843"/>
            <a:ext cx="684581" cy="751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463" y="5231642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photo: black">
  <p:cSld name="Content and photo: black">
    <p:bg>
      <p:bgPr>
        <a:solidFill>
          <a:srgbClr val="252626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2"/>
          <p:cNvSpPr txBox="1"/>
          <p:nvPr>
            <p:ph type="title"/>
          </p:nvPr>
        </p:nvSpPr>
        <p:spPr>
          <a:xfrm>
            <a:off x="530124" y="464386"/>
            <a:ext cx="45606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2"/>
          <p:cNvSpPr txBox="1"/>
          <p:nvPr>
            <p:ph idx="1" type="body"/>
          </p:nvPr>
        </p:nvSpPr>
        <p:spPr>
          <a:xfrm>
            <a:off x="530124" y="1629404"/>
            <a:ext cx="45606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22"/>
          <p:cNvSpPr/>
          <p:nvPr>
            <p:ph idx="2" type="pic"/>
          </p:nvPr>
        </p:nvSpPr>
        <p:spPr>
          <a:xfrm>
            <a:off x="5564909" y="0"/>
            <a:ext cx="35709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83" name="Google Shape;183;p22"/>
          <p:cNvSpPr/>
          <p:nvPr/>
        </p:nvSpPr>
        <p:spPr>
          <a:xfrm>
            <a:off x="-15847" y="486799"/>
            <a:ext cx="82800" cy="3873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4" name="Google Shape;184;p22"/>
          <p:cNvGrpSpPr/>
          <p:nvPr/>
        </p:nvGrpSpPr>
        <p:grpSpPr>
          <a:xfrm>
            <a:off x="635303" y="4661517"/>
            <a:ext cx="387300" cy="528900"/>
            <a:chOff x="635303" y="4661517"/>
            <a:chExt cx="387300" cy="528900"/>
          </a:xfrm>
        </p:grpSpPr>
        <p:sp>
          <p:nvSpPr>
            <p:cNvPr id="185" name="Google Shape;185;p22"/>
            <p:cNvSpPr/>
            <p:nvPr/>
          </p:nvSpPr>
          <p:spPr>
            <a:xfrm>
              <a:off x="635303" y="4661517"/>
              <a:ext cx="387300" cy="52890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ab-rgb.eps" id="186" name="Google Shape;186;p2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99798" y="4726863"/>
              <a:ext cx="258208" cy="327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7" name="Google Shape;187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footer: black">
  <p:cSld name="Blank with footer: black">
    <p:bg>
      <p:bgPr>
        <a:solidFill>
          <a:srgbClr val="252626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23"/>
          <p:cNvGrpSpPr/>
          <p:nvPr/>
        </p:nvGrpSpPr>
        <p:grpSpPr>
          <a:xfrm>
            <a:off x="-30788" y="4661517"/>
            <a:ext cx="9228600" cy="528990"/>
            <a:chOff x="-30788" y="4661517"/>
            <a:chExt cx="9228600" cy="528990"/>
          </a:xfrm>
        </p:grpSpPr>
        <p:sp>
          <p:nvSpPr>
            <p:cNvPr id="190" name="Google Shape;190;p23"/>
            <p:cNvSpPr/>
            <p:nvPr/>
          </p:nvSpPr>
          <p:spPr>
            <a:xfrm>
              <a:off x="-30788" y="4734807"/>
              <a:ext cx="9228600" cy="455700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3"/>
            <p:cNvSpPr/>
            <p:nvPr/>
          </p:nvSpPr>
          <p:spPr>
            <a:xfrm>
              <a:off x="635303" y="4661517"/>
              <a:ext cx="387300" cy="52890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ab-rgb.eps" id="192" name="Google Shape;192;p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99798" y="4726863"/>
              <a:ext cx="258208" cy="327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" name="Google Shape;193;p23"/>
            <p:cNvSpPr txBox="1"/>
            <p:nvPr/>
          </p:nvSpPr>
          <p:spPr>
            <a:xfrm>
              <a:off x="1030972" y="4823737"/>
              <a:ext cx="3613500" cy="2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INDIANA UNIVERSITY BLOOMINGTON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" name="Google Shape;194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footer: black">
  <p:cSld name="Blank with footer: black">
    <p:bg>
      <p:bgPr>
        <a:solidFill>
          <a:srgbClr val="252626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"/>
          <p:cNvGrpSpPr/>
          <p:nvPr/>
        </p:nvGrpSpPr>
        <p:grpSpPr>
          <a:xfrm>
            <a:off x="-30788" y="4661517"/>
            <a:ext cx="9228600" cy="528990"/>
            <a:chOff x="-30788" y="4661517"/>
            <a:chExt cx="9228600" cy="528990"/>
          </a:xfrm>
        </p:grpSpPr>
        <p:sp>
          <p:nvSpPr>
            <p:cNvPr id="27" name="Google Shape;27;p4"/>
            <p:cNvSpPr/>
            <p:nvPr/>
          </p:nvSpPr>
          <p:spPr>
            <a:xfrm>
              <a:off x="-30788" y="4734807"/>
              <a:ext cx="9228600" cy="455700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635303" y="4661517"/>
              <a:ext cx="387300" cy="52890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4"/>
            <p:cNvSpPr txBox="1"/>
            <p:nvPr/>
          </p:nvSpPr>
          <p:spPr>
            <a:xfrm>
              <a:off x="1030972" y="4823737"/>
              <a:ext cx="3613500" cy="2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INDIANA UNIVERSITY</a:t>
              </a:r>
              <a:endParaRPr/>
            </a:p>
          </p:txBody>
        </p:sp>
      </p:grp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3819" y="4514843"/>
            <a:ext cx="684581" cy="751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bg>
      <p:bgPr>
        <a:solidFill>
          <a:srgbClr val="660B13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/>
        </p:nvSpPr>
        <p:spPr>
          <a:xfrm>
            <a:off x="1378689" y="2390509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5"/>
          <p:cNvSpPr txBox="1"/>
          <p:nvPr/>
        </p:nvSpPr>
        <p:spPr>
          <a:xfrm>
            <a:off x="1378689" y="2390509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5"/>
          <p:cNvSpPr txBox="1"/>
          <p:nvPr/>
        </p:nvSpPr>
        <p:spPr>
          <a:xfrm>
            <a:off x="1378689" y="2390509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5"/>
          <p:cNvSpPr txBox="1"/>
          <p:nvPr>
            <p:ph type="title"/>
          </p:nvPr>
        </p:nvSpPr>
        <p:spPr>
          <a:xfrm>
            <a:off x="506694" y="2274522"/>
            <a:ext cx="68025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b="1" i="0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526131" y="2032786"/>
            <a:ext cx="37005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/>
          <p:nvPr/>
        </p:nvSpPr>
        <p:spPr>
          <a:xfrm>
            <a:off x="-14942" y="2032000"/>
            <a:ext cx="148500" cy="8367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nly: white">
  <p:cSld name="Content only: whit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ctrTitle"/>
          </p:nvPr>
        </p:nvSpPr>
        <p:spPr>
          <a:xfrm>
            <a:off x="529827" y="291070"/>
            <a:ext cx="80043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3000"/>
              <a:buFont typeface="Arial"/>
              <a:buNone/>
              <a:defRPr b="1" i="0" sz="3000" cap="none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/>
          <p:nvPr/>
        </p:nvSpPr>
        <p:spPr>
          <a:xfrm>
            <a:off x="0" y="957832"/>
            <a:ext cx="82800" cy="3873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6"/>
          <p:cNvSpPr txBox="1"/>
          <p:nvPr/>
        </p:nvSpPr>
        <p:spPr>
          <a:xfrm>
            <a:off x="3556000" y="3541059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518824" y="1210100"/>
            <a:ext cx="8015700" cy="3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AutoNum type="arabicPeriod"/>
              <a:defRPr sz="18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1"/>
              </a:buClr>
              <a:buSzPts val="1600"/>
              <a:buChar char="–"/>
              <a:defRPr sz="16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ts val="1600"/>
              <a:buChar char="•"/>
              <a:defRPr sz="16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ts val="1600"/>
              <a:buChar char="–"/>
              <a:defRPr sz="16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ts val="1600"/>
              <a:buChar char="»"/>
              <a:defRPr sz="16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43" name="Google Shape;43;p6"/>
          <p:cNvGrpSpPr/>
          <p:nvPr/>
        </p:nvGrpSpPr>
        <p:grpSpPr>
          <a:xfrm>
            <a:off x="-30788" y="4661517"/>
            <a:ext cx="9228600" cy="528990"/>
            <a:chOff x="-30788" y="4661517"/>
            <a:chExt cx="9228600" cy="528990"/>
          </a:xfrm>
        </p:grpSpPr>
        <p:sp>
          <p:nvSpPr>
            <p:cNvPr id="44" name="Google Shape;44;p6"/>
            <p:cNvSpPr/>
            <p:nvPr/>
          </p:nvSpPr>
          <p:spPr>
            <a:xfrm>
              <a:off x="-30788" y="4734807"/>
              <a:ext cx="9228600" cy="455700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6"/>
            <p:cNvSpPr/>
            <p:nvPr/>
          </p:nvSpPr>
          <p:spPr>
            <a:xfrm>
              <a:off x="635303" y="4661517"/>
              <a:ext cx="387300" cy="52890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6"/>
            <p:cNvSpPr txBox="1"/>
            <p:nvPr/>
          </p:nvSpPr>
          <p:spPr>
            <a:xfrm>
              <a:off x="1030972" y="4823737"/>
              <a:ext cx="3613500" cy="2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INDIANA UNIVERSITY</a:t>
              </a:r>
              <a:endParaRPr/>
            </a:p>
          </p:txBody>
        </p:sp>
      </p:grpSp>
      <p:pic>
        <p:nvPicPr>
          <p:cNvPr id="47" name="Google Shape;4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3819" y="4514843"/>
            <a:ext cx="684581" cy="751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nly: black">
  <p:cSld name="Content only: black">
    <p:bg>
      <p:bgPr>
        <a:solidFill>
          <a:srgbClr val="262626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type="ctrTitle"/>
          </p:nvPr>
        </p:nvSpPr>
        <p:spPr>
          <a:xfrm>
            <a:off x="523348" y="759070"/>
            <a:ext cx="80043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" type="subTitle"/>
          </p:nvPr>
        </p:nvSpPr>
        <p:spPr>
          <a:xfrm>
            <a:off x="523348" y="1630404"/>
            <a:ext cx="8011200" cy="28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2" type="body"/>
          </p:nvPr>
        </p:nvSpPr>
        <p:spPr>
          <a:xfrm>
            <a:off x="4833956" y="284947"/>
            <a:ext cx="37005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7"/>
          <p:cNvSpPr/>
          <p:nvPr/>
        </p:nvSpPr>
        <p:spPr>
          <a:xfrm>
            <a:off x="0" y="957832"/>
            <a:ext cx="82800" cy="3873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" name="Google Shape;53;p7"/>
          <p:cNvGrpSpPr/>
          <p:nvPr/>
        </p:nvGrpSpPr>
        <p:grpSpPr>
          <a:xfrm>
            <a:off x="-30788" y="4661517"/>
            <a:ext cx="9228600" cy="528990"/>
            <a:chOff x="-30788" y="4661517"/>
            <a:chExt cx="9228600" cy="528990"/>
          </a:xfrm>
        </p:grpSpPr>
        <p:sp>
          <p:nvSpPr>
            <p:cNvPr id="54" name="Google Shape;54;p7"/>
            <p:cNvSpPr/>
            <p:nvPr/>
          </p:nvSpPr>
          <p:spPr>
            <a:xfrm>
              <a:off x="-30788" y="4734807"/>
              <a:ext cx="9228600" cy="455700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7"/>
            <p:cNvSpPr/>
            <p:nvPr/>
          </p:nvSpPr>
          <p:spPr>
            <a:xfrm>
              <a:off x="635303" y="4661517"/>
              <a:ext cx="387300" cy="52890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7"/>
            <p:cNvSpPr txBox="1"/>
            <p:nvPr/>
          </p:nvSpPr>
          <p:spPr>
            <a:xfrm>
              <a:off x="1030972" y="4823737"/>
              <a:ext cx="3613500" cy="2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INDIANA UNIVERSITY</a:t>
              </a:r>
              <a:endParaRPr/>
            </a:p>
          </p:txBody>
        </p:sp>
      </p:grpSp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3819" y="4514843"/>
            <a:ext cx="684581" cy="751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photo: black">
  <p:cSld name="Content and photo: black">
    <p:bg>
      <p:bgPr>
        <a:solidFill>
          <a:srgbClr val="252626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530124" y="464386"/>
            <a:ext cx="45606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body"/>
          </p:nvPr>
        </p:nvSpPr>
        <p:spPr>
          <a:xfrm>
            <a:off x="530124" y="1629404"/>
            <a:ext cx="45606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8"/>
          <p:cNvSpPr/>
          <p:nvPr>
            <p:ph idx="2" type="pic"/>
          </p:nvPr>
        </p:nvSpPr>
        <p:spPr>
          <a:xfrm>
            <a:off x="5564909" y="0"/>
            <a:ext cx="35709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8"/>
          <p:cNvSpPr/>
          <p:nvPr/>
        </p:nvSpPr>
        <p:spPr>
          <a:xfrm>
            <a:off x="-15847" y="486799"/>
            <a:ext cx="82800" cy="3873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8"/>
          <p:cNvSpPr/>
          <p:nvPr/>
        </p:nvSpPr>
        <p:spPr>
          <a:xfrm>
            <a:off x="635303" y="4661517"/>
            <a:ext cx="387300" cy="5289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3819" y="4514843"/>
            <a:ext cx="684581" cy="751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footer: white">
  <p:cSld name="Blank with footer: white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9"/>
          <p:cNvGrpSpPr/>
          <p:nvPr/>
        </p:nvGrpSpPr>
        <p:grpSpPr>
          <a:xfrm>
            <a:off x="-30788" y="4661517"/>
            <a:ext cx="9228600" cy="528990"/>
            <a:chOff x="-30788" y="4661517"/>
            <a:chExt cx="9228600" cy="528990"/>
          </a:xfrm>
        </p:grpSpPr>
        <p:sp>
          <p:nvSpPr>
            <p:cNvPr id="67" name="Google Shape;67;p9"/>
            <p:cNvSpPr/>
            <p:nvPr/>
          </p:nvSpPr>
          <p:spPr>
            <a:xfrm>
              <a:off x="-30788" y="4734807"/>
              <a:ext cx="9228600" cy="455700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9"/>
            <p:cNvSpPr/>
            <p:nvPr/>
          </p:nvSpPr>
          <p:spPr>
            <a:xfrm>
              <a:off x="635303" y="4661517"/>
              <a:ext cx="387300" cy="52890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9"/>
            <p:cNvSpPr txBox="1"/>
            <p:nvPr/>
          </p:nvSpPr>
          <p:spPr>
            <a:xfrm>
              <a:off x="1030972" y="4823737"/>
              <a:ext cx="3613500" cy="2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INDIANA UNIVERSITY</a:t>
              </a:r>
              <a:endParaRPr/>
            </a:p>
          </p:txBody>
        </p:sp>
      </p:grpSp>
      <p:pic>
        <p:nvPicPr>
          <p:cNvPr id="70" name="Google Shape;70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3819" y="4514843"/>
            <a:ext cx="684581" cy="751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with IUPUI lockup">
  <p:cSld name="Closing slide with IUPUI lockup">
    <p:bg>
      <p:bgPr>
        <a:solidFill>
          <a:srgbClr val="690304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>
            <p:ph idx="1" type="body"/>
          </p:nvPr>
        </p:nvSpPr>
        <p:spPr>
          <a:xfrm>
            <a:off x="536602" y="680397"/>
            <a:ext cx="7859100" cy="27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Char char="»"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0"/>
          <p:cNvSpPr/>
          <p:nvPr/>
        </p:nvSpPr>
        <p:spPr>
          <a:xfrm>
            <a:off x="-15847" y="680397"/>
            <a:ext cx="82800" cy="3873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" name="Google Shape;74;p10"/>
          <p:cNvGrpSpPr/>
          <p:nvPr/>
        </p:nvGrpSpPr>
        <p:grpSpPr>
          <a:xfrm>
            <a:off x="631042" y="4235585"/>
            <a:ext cx="3372874" cy="922200"/>
            <a:chOff x="631042" y="4235585"/>
            <a:chExt cx="3372874" cy="922200"/>
          </a:xfrm>
        </p:grpSpPr>
        <p:sp>
          <p:nvSpPr>
            <p:cNvPr id="75" name="Google Shape;75;p10"/>
            <p:cNvSpPr/>
            <p:nvPr/>
          </p:nvSpPr>
          <p:spPr>
            <a:xfrm>
              <a:off x="631042" y="4235585"/>
              <a:ext cx="536100" cy="92220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indianauniversitywhite.eps" id="76" name="Google Shape;76;p1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373894" y="4313667"/>
              <a:ext cx="2630022" cy="47205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7" name="Google Shape;7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970" y="4033752"/>
            <a:ext cx="950924" cy="1044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1161892" y="634604"/>
            <a:ext cx="6802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1161892" y="1589938"/>
            <a:ext cx="6802500" cy="3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/>
          <p:nvPr>
            <p:ph type="title"/>
          </p:nvPr>
        </p:nvSpPr>
        <p:spPr>
          <a:xfrm>
            <a:off x="1161892" y="634604"/>
            <a:ext cx="6802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15"/>
          <p:cNvSpPr txBox="1"/>
          <p:nvPr>
            <p:ph idx="1" type="body"/>
          </p:nvPr>
        </p:nvSpPr>
        <p:spPr>
          <a:xfrm>
            <a:off x="1161892" y="1589938"/>
            <a:ext cx="6802500" cy="3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statsforspotify.com/" TargetMode="External"/><Relationship Id="rId10" Type="http://schemas.openxmlformats.org/officeDocument/2006/relationships/hyperlink" Target="https://www.statsforspotify.com/" TargetMode="External"/><Relationship Id="rId13" Type="http://schemas.openxmlformats.org/officeDocument/2006/relationships/hyperlink" Target="https://www.obscurifymusic.com/home" TargetMode="External"/><Relationship Id="rId12" Type="http://schemas.openxmlformats.org/officeDocument/2006/relationships/hyperlink" Target="https://huangdarren1106.github.io/spotify-pie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newsroom.spotify.com/company-info/" TargetMode="External"/><Relationship Id="rId4" Type="http://schemas.openxmlformats.org/officeDocument/2006/relationships/hyperlink" Target="https://www.tableau.com/blog/how-visualize-spotify-music-trends-tableau" TargetMode="External"/><Relationship Id="rId9" Type="http://schemas.openxmlformats.org/officeDocument/2006/relationships/hyperlink" Target="https://www.statsforspotify.com/" TargetMode="External"/><Relationship Id="rId14" Type="http://schemas.openxmlformats.org/officeDocument/2006/relationships/hyperlink" Target="https://musictaste.space/" TargetMode="External"/><Relationship Id="rId5" Type="http://schemas.openxmlformats.org/officeDocument/2006/relationships/hyperlink" Target="https://towardsdatascience.com/visualizing-spotify-data-with-python-tableau-687f2f528cdd" TargetMode="External"/><Relationship Id="rId6" Type="http://schemas.openxmlformats.org/officeDocument/2006/relationships/hyperlink" Target="https://www.kaggle.com/code/krishnabhatt4/spotify-song-attributes-analysis" TargetMode="External"/><Relationship Id="rId7" Type="http://schemas.openxmlformats.org/officeDocument/2006/relationships/hyperlink" Target="https://thenextweb.com/news/a-simple-guide-to-visualising-your-spotify-listening-data-badass-ly" TargetMode="External"/><Relationship Id="rId8" Type="http://schemas.openxmlformats.org/officeDocument/2006/relationships/hyperlink" Target="https://thenextweb.com/news/a-simple-guide-to-visualising-your-spotify-listening-data-badass-ly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127.0.0.1:8080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lin ang="5400012" scaled="0"/>
        </a:gra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/>
          <p:nvPr>
            <p:ph idx="1" type="body"/>
          </p:nvPr>
        </p:nvSpPr>
        <p:spPr>
          <a:xfrm>
            <a:off x="530694" y="4709821"/>
            <a:ext cx="77343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lt2"/>
                </a:solidFill>
              </a:rPr>
              <a:t>INDIANA UNIVERSITY BLOOMINGTON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00" name="Google Shape;200;p24"/>
          <p:cNvSpPr txBox="1"/>
          <p:nvPr/>
        </p:nvSpPr>
        <p:spPr>
          <a:xfrm>
            <a:off x="1200425" y="94648"/>
            <a:ext cx="8082600" cy="24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500"/>
              <a:buFont typeface="Cambria"/>
              <a:buNone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INFO-I 590 Data Visualization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Blended Visual Beats</a:t>
            </a: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Visualizing Playlist Comparisons and Personalized Music Recommendations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300" y="2100626"/>
            <a:ext cx="4587878" cy="262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4"/>
          <p:cNvSpPr txBox="1"/>
          <p:nvPr/>
        </p:nvSpPr>
        <p:spPr>
          <a:xfrm>
            <a:off x="5379550" y="2167800"/>
            <a:ext cx="3489300" cy="24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Group 7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Swarn Gaba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Rutuja Jangle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Gandhar Ravindra Pansare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"/>
          <p:cNvSpPr txBox="1"/>
          <p:nvPr>
            <p:ph type="ctrTitle"/>
          </p:nvPr>
        </p:nvSpPr>
        <p:spPr>
          <a:xfrm>
            <a:off x="524527" y="112470"/>
            <a:ext cx="8004300" cy="69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 ARTISTS</a:t>
            </a:r>
            <a:endParaRPr sz="2800"/>
          </a:p>
        </p:txBody>
      </p:sp>
      <p:sp>
        <p:nvSpPr>
          <p:cNvPr id="275" name="Google Shape;275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6" name="Google Shape;2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63870"/>
            <a:ext cx="8839199" cy="344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"/>
          <p:cNvSpPr txBox="1"/>
          <p:nvPr>
            <p:ph type="ctrTitle"/>
          </p:nvPr>
        </p:nvSpPr>
        <p:spPr>
          <a:xfrm>
            <a:off x="524527" y="112470"/>
            <a:ext cx="8004300" cy="69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 GENRES</a:t>
            </a:r>
            <a:endParaRPr sz="2800"/>
          </a:p>
        </p:txBody>
      </p:sp>
      <p:sp>
        <p:nvSpPr>
          <p:cNvPr id="283" name="Google Shape;283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4" name="Google Shape;2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025" y="863100"/>
            <a:ext cx="8840349" cy="34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5"/>
          <p:cNvSpPr txBox="1"/>
          <p:nvPr>
            <p:ph type="ctrTitle"/>
          </p:nvPr>
        </p:nvSpPr>
        <p:spPr>
          <a:xfrm>
            <a:off x="524527" y="112470"/>
            <a:ext cx="8004300" cy="69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COLLABORATION NETWORK</a:t>
            </a:r>
            <a:endParaRPr sz="2800"/>
          </a:p>
        </p:txBody>
      </p:sp>
      <p:sp>
        <p:nvSpPr>
          <p:cNvPr id="291" name="Google Shape;291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2" name="Google Shape;29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63870"/>
            <a:ext cx="8839202" cy="3449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 txBox="1"/>
          <p:nvPr>
            <p:ph type="ctrTitle"/>
          </p:nvPr>
        </p:nvSpPr>
        <p:spPr>
          <a:xfrm>
            <a:off x="524527" y="112470"/>
            <a:ext cx="8004300" cy="69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WALL OF RECOMMENDATIONS - COMMON GENRES</a:t>
            </a:r>
            <a:endParaRPr sz="2800"/>
          </a:p>
        </p:txBody>
      </p:sp>
      <p:sp>
        <p:nvSpPr>
          <p:cNvPr id="299" name="Google Shape;299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0" name="Google Shape;30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63870"/>
            <a:ext cx="8839202" cy="3449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/>
          <p:nvPr>
            <p:ph type="ctrTitle"/>
          </p:nvPr>
        </p:nvSpPr>
        <p:spPr>
          <a:xfrm>
            <a:off x="524527" y="112470"/>
            <a:ext cx="8004300" cy="69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WALL OF RECOMMENDATIONS - COMMON ARTISTS</a:t>
            </a:r>
            <a:endParaRPr sz="2800"/>
          </a:p>
        </p:txBody>
      </p:sp>
      <p:sp>
        <p:nvSpPr>
          <p:cNvPr id="307" name="Google Shape;307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8" name="Google Shape;3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63870"/>
            <a:ext cx="8839199" cy="3439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8"/>
          <p:cNvSpPr txBox="1"/>
          <p:nvPr>
            <p:ph type="ctrTitle"/>
          </p:nvPr>
        </p:nvSpPr>
        <p:spPr>
          <a:xfrm>
            <a:off x="524527" y="112470"/>
            <a:ext cx="8004300" cy="69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RECOMMENDED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PLAYLIST - SCATTERPLOT</a:t>
            </a:r>
            <a:endParaRPr sz="2800"/>
          </a:p>
        </p:txBody>
      </p:sp>
      <p:sp>
        <p:nvSpPr>
          <p:cNvPr id="315" name="Google Shape;315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6" name="Google Shape;31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37" y="943812"/>
            <a:ext cx="8826525" cy="34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9"/>
          <p:cNvSpPr txBox="1"/>
          <p:nvPr>
            <p:ph type="ctrTitle"/>
          </p:nvPr>
        </p:nvSpPr>
        <p:spPr>
          <a:xfrm>
            <a:off x="524527" y="112470"/>
            <a:ext cx="8004300" cy="69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RECOMMENDED PLAYLIST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CDF PLOT</a:t>
            </a:r>
            <a:endParaRPr sz="2800"/>
          </a:p>
        </p:txBody>
      </p:sp>
      <p:sp>
        <p:nvSpPr>
          <p:cNvPr id="323" name="Google Shape;323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4" name="Google Shape;32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63870"/>
            <a:ext cx="8839202" cy="3435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0"/>
          <p:cNvSpPr txBox="1"/>
          <p:nvPr>
            <p:ph type="ctrTitle"/>
          </p:nvPr>
        </p:nvSpPr>
        <p:spPr>
          <a:xfrm>
            <a:off x="524527" y="112470"/>
            <a:ext cx="8004300" cy="69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OUTCOMES</a:t>
            </a:r>
            <a:endParaRPr sz="2800"/>
          </a:p>
        </p:txBody>
      </p:sp>
      <p:sp>
        <p:nvSpPr>
          <p:cNvPr id="331" name="Google Shape;331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2" name="Google Shape;33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275" y="999082"/>
            <a:ext cx="8839203" cy="1450083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0"/>
          <p:cNvSpPr txBox="1"/>
          <p:nvPr/>
        </p:nvSpPr>
        <p:spPr>
          <a:xfrm>
            <a:off x="70400" y="2449175"/>
            <a:ext cx="14214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DIVERSE  VISUALIZATIONS,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SUCH AS SCATTERPLOTS AND TREEMAPS, ANALYZE AND COMPARE SONG FEATURES IN PLAYLISTS.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40"/>
          <p:cNvSpPr txBox="1"/>
          <p:nvPr/>
        </p:nvSpPr>
        <p:spPr>
          <a:xfrm>
            <a:off x="1931113" y="2449175"/>
            <a:ext cx="14214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USER-FRIENDLY CONTROLS, LIKE SLIDERS AND SELECTION MEASURES, ENHANCE THE INTERACTIVE EXPERIENCE.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40"/>
          <p:cNvSpPr txBox="1"/>
          <p:nvPr/>
        </p:nvSpPr>
        <p:spPr>
          <a:xfrm>
            <a:off x="3791850" y="2449175"/>
            <a:ext cx="14214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GESTALT PRINCIPLES GUIDE THE DESIGN FOR EFFECTIVE PATTERN PERCEPTION AND GROUPING CONTINUITY.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40"/>
          <p:cNvSpPr txBox="1"/>
          <p:nvPr/>
        </p:nvSpPr>
        <p:spPr>
          <a:xfrm>
            <a:off x="5652575" y="2433725"/>
            <a:ext cx="14214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CONSIDERATIONS FOR BALANCE AND RESTRAINT ARE EMPHASIZED TO AVOID COGNITIVE OVERLOAD AND DISJOINTED DISRUPTION.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40"/>
          <p:cNvSpPr txBox="1"/>
          <p:nvPr/>
        </p:nvSpPr>
        <p:spPr>
          <a:xfrm>
            <a:off x="7579475" y="2433725"/>
            <a:ext cx="14214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INSIGHTS INTO MUSIC DATA ARE DERIVED FROM MULTIDIMENSIONAL VISUALIZATIONS, PROMOTING INTUITIVE UNDERSTANDING.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1"/>
          <p:cNvSpPr txBox="1"/>
          <p:nvPr>
            <p:ph type="ctrTitle"/>
          </p:nvPr>
        </p:nvSpPr>
        <p:spPr>
          <a:xfrm>
            <a:off x="524527" y="-5"/>
            <a:ext cx="8004300" cy="69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LEARNINGS FROM CLASS APPLIED IN VISUALIZATIONS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41"/>
          <p:cNvSpPr txBox="1"/>
          <p:nvPr>
            <p:ph idx="2" type="body"/>
          </p:nvPr>
        </p:nvSpPr>
        <p:spPr>
          <a:xfrm>
            <a:off x="18150" y="1641375"/>
            <a:ext cx="9107700" cy="319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rgbClr val="001D35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Summarizing </a:t>
            </a:r>
            <a:r>
              <a:rPr b="1"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Concepts Applied:</a:t>
            </a:r>
            <a:endParaRPr b="1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Gestalt Principles:</a:t>
            </a:r>
            <a:endParaRPr b="1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Proximity &amp; Similarity: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Used in scatterplots and network maps for clear grouping and pattern recognition.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Closure &amp; Continuity: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Employed in radar plots and CDF plots to ensure intuitive data comprehension.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Interactivity:</a:t>
            </a:r>
            <a:endParaRPr b="1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Dropdowns and sliders for attribute selection (e.g., bubble charts, treemaps, scatterplots).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Alpha adjustments for visual clarity in overlapping data.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6" name="Google Shape;346;p41"/>
          <p:cNvSpPr txBox="1"/>
          <p:nvPr/>
        </p:nvSpPr>
        <p:spPr>
          <a:xfrm>
            <a:off x="191050" y="631925"/>
            <a:ext cx="8952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In our class lectures, we explored visualization techniques such as Histograms/CDFs, Scatterplots, KDE, Treemaps, Collaboration Networks, Parallel Coordinate Plots, Word Clouds, Bubble Charts, and Radar Plots. These techniques were applied in our final visualizations to effectively analyze and present playlist data.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2"/>
          <p:cNvSpPr txBox="1"/>
          <p:nvPr>
            <p:ph type="ctrTitle"/>
          </p:nvPr>
        </p:nvSpPr>
        <p:spPr>
          <a:xfrm>
            <a:off x="524527" y="-5"/>
            <a:ext cx="8004300" cy="69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LEARNINGS FROM CLASS APPLIED IN VISUALIZATIONS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42"/>
          <p:cNvSpPr txBox="1"/>
          <p:nvPr>
            <p:ph idx="2" type="body"/>
          </p:nvPr>
        </p:nvSpPr>
        <p:spPr>
          <a:xfrm>
            <a:off x="398400" y="860650"/>
            <a:ext cx="8347200" cy="31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Accessibility &amp; Clarity: 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High-contrast colors and structured layouts for readability. Simplified navigation through interactive homepage design.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 Principles: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Leveraged size and color to highlight musical attribute’s prominence and playlist affiliations, ensuring clarity and visual impact.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Hierarchy: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Structured visualizations to maintain a clear and intuitive layout for seamless exploration of data.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Color Gradients: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Applied gradients to represent measure values effectively, enhancing readability and interpretability.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Dynamic Filters and Intuitive Controls: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Integrated interactive filters and controls to enable users to explore data in-depth and customize insights.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/>
          <p:nvPr>
            <p:ph type="ctrTitle"/>
          </p:nvPr>
        </p:nvSpPr>
        <p:spPr>
          <a:xfrm>
            <a:off x="569852" y="137795"/>
            <a:ext cx="8004300" cy="69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0" name="Google Shape;210;p25"/>
          <p:cNvSpPr txBox="1"/>
          <p:nvPr>
            <p:ph idx="2" type="body"/>
          </p:nvPr>
        </p:nvSpPr>
        <p:spPr>
          <a:xfrm>
            <a:off x="283700" y="836800"/>
            <a:ext cx="8015700" cy="405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638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5"/>
              <a:buFont typeface="Calibri"/>
              <a:buChar char="❖"/>
            </a:pPr>
            <a:r>
              <a:rPr lang="en-US" sz="12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12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638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5"/>
              <a:buFont typeface="Calibri"/>
              <a:buChar char="❖"/>
            </a:pPr>
            <a:r>
              <a:rPr lang="en-US" sz="12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Abstract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638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5"/>
              <a:buFont typeface="Calibri"/>
              <a:buChar char="❖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Demonstration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638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5"/>
              <a:buFont typeface="Calibri"/>
              <a:buChar char="❖"/>
            </a:pPr>
            <a:r>
              <a:rPr lang="en-US" sz="12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Outcomes</a:t>
            </a:r>
            <a:endParaRPr sz="12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638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5"/>
              <a:buFont typeface="Calibri"/>
              <a:buChar char="❖"/>
            </a:pPr>
            <a:r>
              <a:rPr lang="en-US" sz="12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Learnings From Class Applied In Visualizations</a:t>
            </a:r>
            <a:endParaRPr sz="12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638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5"/>
              <a:buFont typeface="Calibri"/>
              <a:buChar char="❖"/>
            </a:pPr>
            <a:r>
              <a:rPr lang="en-US" sz="12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End-To-End Workflow</a:t>
            </a:r>
            <a:endParaRPr sz="12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6387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5"/>
              <a:buFont typeface="Calibri"/>
              <a:buChar char="➢"/>
            </a:pPr>
            <a:r>
              <a:rPr lang="en-US" sz="12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Description</a:t>
            </a:r>
            <a:endParaRPr sz="12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6387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5"/>
              <a:buFont typeface="Calibri"/>
              <a:buChar char="➢"/>
            </a:pPr>
            <a:r>
              <a:rPr lang="en-US" sz="12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Exploration &amp; Comparison</a:t>
            </a:r>
            <a:endParaRPr sz="12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6387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5"/>
              <a:buFont typeface="Calibri"/>
              <a:buChar char="➢"/>
            </a:pPr>
            <a:r>
              <a:rPr lang="en-US" sz="12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Aspects Explored in Our Visualization Process</a:t>
            </a:r>
            <a:endParaRPr sz="12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638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5"/>
              <a:buFont typeface="Calibri"/>
              <a:buChar char="❖"/>
            </a:pPr>
            <a:r>
              <a:rPr lang="en-US" sz="12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12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325" y="1066250"/>
            <a:ext cx="4203373" cy="2401925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20000" fadeDir="5400012" kx="0" rotWithShape="0" algn="bl" stA="30000" stPos="0" sy="-100000" ky="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3"/>
          <p:cNvSpPr txBox="1"/>
          <p:nvPr>
            <p:ph type="ctrTitle"/>
          </p:nvPr>
        </p:nvSpPr>
        <p:spPr>
          <a:xfrm>
            <a:off x="569852" y="-5"/>
            <a:ext cx="8004300" cy="69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-TO-END WORKFLOW</a:t>
            </a:r>
            <a:endParaRPr sz="2800"/>
          </a:p>
        </p:txBody>
      </p:sp>
      <p:sp>
        <p:nvSpPr>
          <p:cNvPr id="361" name="Google Shape;361;p43"/>
          <p:cNvSpPr txBox="1"/>
          <p:nvPr>
            <p:ph idx="2" type="body"/>
          </p:nvPr>
        </p:nvSpPr>
        <p:spPr>
          <a:xfrm>
            <a:off x="288175" y="1169275"/>
            <a:ext cx="8573400" cy="307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Collection: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Extracted playlist data such as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artists, songs and it’s attributes like tempo, energy, danceability, and genre etc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the Spotify API.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Cleaning and Processing: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Ensured consistency and completeness.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Addressed missing values and transformed data for analysis.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Exploratory Analysis: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Used Python libraries (Matplotlib, Seaborn) for initial analysis and static visualizations.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Visualization Tools: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Built user-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friendly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dynamic dashboard using Plotly and Dash for interactivity.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8" name="Google Shape;3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0873" y="794638"/>
            <a:ext cx="5914599" cy="388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450" y="1205900"/>
            <a:ext cx="2642499" cy="2731697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4"/>
          <p:cNvSpPr txBox="1"/>
          <p:nvPr/>
        </p:nvSpPr>
        <p:spPr>
          <a:xfrm>
            <a:off x="3600450" y="170625"/>
            <a:ext cx="44088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1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Format:</a:t>
            </a:r>
            <a:r>
              <a:rPr lang="en-US" sz="1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Tabular format with mixed data types.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5"/>
          <p:cNvSpPr txBox="1"/>
          <p:nvPr>
            <p:ph type="ctrTitle"/>
          </p:nvPr>
        </p:nvSpPr>
        <p:spPr>
          <a:xfrm>
            <a:off x="524527" y="112470"/>
            <a:ext cx="8004300" cy="69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EXPLORATION AND COMPARISON</a:t>
            </a:r>
            <a:endParaRPr sz="2800"/>
          </a:p>
        </p:txBody>
      </p:sp>
      <p:sp>
        <p:nvSpPr>
          <p:cNvPr id="377" name="Google Shape;377;p45"/>
          <p:cNvSpPr txBox="1"/>
          <p:nvPr>
            <p:ph idx="2" type="body"/>
          </p:nvPr>
        </p:nvSpPr>
        <p:spPr>
          <a:xfrm>
            <a:off x="326700" y="757500"/>
            <a:ext cx="8817300" cy="3992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Exploring the Dataset: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b="1"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Objective:</a:t>
            </a: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uncover patterns and trends in Spotify playlists.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b="1"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Approach:</a:t>
            </a: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Iterative analysis starting with static visualizations for basic insights.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Initial Plots: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Histograms and KDE Plots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Scatterplots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Radar Charts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Parallel Coordinate Plots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Wordcloud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9" name="Google Shape;3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7200" y="2209125"/>
            <a:ext cx="2366949" cy="239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6"/>
          <p:cNvSpPr txBox="1"/>
          <p:nvPr>
            <p:ph type="ctrTitle"/>
          </p:nvPr>
        </p:nvSpPr>
        <p:spPr>
          <a:xfrm>
            <a:off x="524527" y="112470"/>
            <a:ext cx="8004300" cy="69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SzPts val="2800"/>
              <a:buAutoNum type="arabicParenR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Histogram and KDE</a:t>
            </a:r>
            <a:endParaRPr sz="2800"/>
          </a:p>
        </p:txBody>
      </p:sp>
      <p:sp>
        <p:nvSpPr>
          <p:cNvPr id="386" name="Google Shape;386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7" name="Google Shape;387;p46"/>
          <p:cNvSpPr txBox="1"/>
          <p:nvPr/>
        </p:nvSpPr>
        <p:spPr>
          <a:xfrm>
            <a:off x="300675" y="3276650"/>
            <a:ext cx="3592800" cy="13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plot illustrates the relative occurrence percentages of the top 5 most frequent artists in two playlists through histograms, with Playlist 1 on the left and Playlist 2 on the right.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88" name="Google Shape;388;p46"/>
          <p:cNvSpPr txBox="1"/>
          <p:nvPr/>
        </p:nvSpPr>
        <p:spPr>
          <a:xfrm>
            <a:off x="4850625" y="3276650"/>
            <a:ext cx="35928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plot visually compares song popularity distributions in Playlist 1 and Playlist 2. Each subplot features a histogram with 20 bins and a kernel density estimate, depicting song frequency at various popularity levels.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389" name="Google Shape;38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0908"/>
            <a:ext cx="4545925" cy="1833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8325" y="1192970"/>
            <a:ext cx="4140874" cy="1869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7"/>
          <p:cNvSpPr txBox="1"/>
          <p:nvPr>
            <p:ph type="ctrTitle"/>
          </p:nvPr>
        </p:nvSpPr>
        <p:spPr>
          <a:xfrm>
            <a:off x="524527" y="112470"/>
            <a:ext cx="8004300" cy="69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2) Scatterplot</a:t>
            </a:r>
            <a:endParaRPr sz="2800"/>
          </a:p>
        </p:txBody>
      </p:sp>
      <p:sp>
        <p:nvSpPr>
          <p:cNvPr id="397" name="Google Shape;397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8" name="Google Shape;398;p47"/>
          <p:cNvSpPr txBox="1"/>
          <p:nvPr/>
        </p:nvSpPr>
        <p:spPr>
          <a:xfrm>
            <a:off x="4963975" y="1390745"/>
            <a:ext cx="3592800" cy="21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plot compares the relationship between song Popularity and Energy for two playlists (Playlist 1 in blue and Playlist 2 in green). Each point represents a song, with its position indicating both its Popularity and Energy values. The visualization aims to illustrate any patterns or differences in the distribution of these features across the two playlists.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9" name="Google Shape;39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63870"/>
            <a:ext cx="4659175" cy="3121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8"/>
          <p:cNvSpPr txBox="1"/>
          <p:nvPr>
            <p:ph type="ctrTitle"/>
          </p:nvPr>
        </p:nvSpPr>
        <p:spPr>
          <a:xfrm>
            <a:off x="524527" y="112470"/>
            <a:ext cx="8004300" cy="69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3) Radar Chart</a:t>
            </a:r>
            <a:endParaRPr sz="2800"/>
          </a:p>
        </p:txBody>
      </p:sp>
      <p:sp>
        <p:nvSpPr>
          <p:cNvPr id="406" name="Google Shape;406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7" name="Google Shape;407;p48"/>
          <p:cNvSpPr txBox="1"/>
          <p:nvPr/>
        </p:nvSpPr>
        <p:spPr>
          <a:xfrm>
            <a:off x="4963975" y="1390751"/>
            <a:ext cx="3592800" cy="27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radar chart compares the mean values of selected song features (Speechiness, Energy, Instrumentalness, Acousticness, Liveliness, Valence, Danceability) between Playlist 1 and Playlist 2, offering a visual representation of their overall musical characteristics. The chart displays each playlist as a separate line, showcasing how they differ across the chosen features.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408" name="Google Shape;40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550" y="1134250"/>
            <a:ext cx="4613400" cy="30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9"/>
          <p:cNvSpPr txBox="1"/>
          <p:nvPr>
            <p:ph type="ctrTitle"/>
          </p:nvPr>
        </p:nvSpPr>
        <p:spPr>
          <a:xfrm>
            <a:off x="524527" y="112470"/>
            <a:ext cx="8004300" cy="69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4) Parallel Coordinate Plot</a:t>
            </a:r>
            <a:endParaRPr sz="2800"/>
          </a:p>
        </p:txBody>
      </p:sp>
      <p:sp>
        <p:nvSpPr>
          <p:cNvPr id="415" name="Google Shape;415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6" name="Google Shape;416;p49"/>
          <p:cNvSpPr txBox="1"/>
          <p:nvPr/>
        </p:nvSpPr>
        <p:spPr>
          <a:xfrm>
            <a:off x="725300" y="3232075"/>
            <a:ext cx="8004300" cy="15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6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parallel coordinate plots compare the song features (Danceability, Energy, Loudness, Speechiness, Acousticness) across varying levels of popularity for Playlist 1 and Playlist 2. Each line represents a song, and its position on each axis indicates its feature value. The color intensity reflects the song's popularity, allowing for a visual assessment of feature patterns in relation to popularity within each playlist.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7" name="Google Shape;41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300" y="963875"/>
            <a:ext cx="7831475" cy="2375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0"/>
          <p:cNvSpPr txBox="1"/>
          <p:nvPr>
            <p:ph type="ctrTitle"/>
          </p:nvPr>
        </p:nvSpPr>
        <p:spPr>
          <a:xfrm>
            <a:off x="524527" y="112470"/>
            <a:ext cx="8004300" cy="69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5) Wordcloud</a:t>
            </a:r>
            <a:endParaRPr sz="2800"/>
          </a:p>
        </p:txBody>
      </p:sp>
      <p:sp>
        <p:nvSpPr>
          <p:cNvPr id="424" name="Google Shape;424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5" name="Google Shape;425;p50"/>
          <p:cNvSpPr txBox="1"/>
          <p:nvPr/>
        </p:nvSpPr>
        <p:spPr>
          <a:xfrm>
            <a:off x="488250" y="3085275"/>
            <a:ext cx="8167500" cy="14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plot consists of two word clouds representing the most common music genres among artists in Playlist 1 and Playlist 2. Each word in the cloud corresponds to a genre, with the size indicating its frequency. The visual representation offers a quick overview of the genre distribution in each playlist, helping to identify the predominant music genres within the respective collections.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426" name="Google Shape;42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700" y="963870"/>
            <a:ext cx="7278588" cy="1969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3" name="Google Shape;433;p51"/>
          <p:cNvSpPr txBox="1"/>
          <p:nvPr/>
        </p:nvSpPr>
        <p:spPr>
          <a:xfrm>
            <a:off x="176350" y="533425"/>
            <a:ext cx="8700000" cy="3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Analyzed Similarities and Differences: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Conducted a detailed comparison of musical features (e.g., energy, danceability, and genres) across playlists to uncover patterns.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Developed Visual Representations: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Designed visualizations, such as Radar Plots, Bubble Charts, and CDFs, to effectively capture and communicate differences and similarities.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Identified Common Traits: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Leveraged data analysis to highlight shared musical attributes, providing insights into overlapping characteristics between playlists.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Generated Personalized Recommendations: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Utilized insights from common traits to curate personalized song recommendations, enhancing user experience.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structured approach combined data analysis with advanced visualization techniques to uncover meaningful insights and actionable outcomes.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51"/>
          <p:cNvSpPr txBox="1"/>
          <p:nvPr/>
        </p:nvSpPr>
        <p:spPr>
          <a:xfrm>
            <a:off x="464550" y="176350"/>
            <a:ext cx="8214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latin typeface="Calibri"/>
                <a:ea typeface="Calibri"/>
                <a:cs typeface="Calibri"/>
                <a:sym typeface="Calibri"/>
              </a:rPr>
              <a:t>KEY ASPECTS EXPLORED IN OUR VISUALIZATION PROCESS</a:t>
            </a:r>
            <a:endParaRPr b="1" sz="2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2"/>
          <p:cNvSpPr txBox="1"/>
          <p:nvPr>
            <p:ph idx="2" type="body"/>
          </p:nvPr>
        </p:nvSpPr>
        <p:spPr>
          <a:xfrm>
            <a:off x="0" y="786250"/>
            <a:ext cx="9144000" cy="43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[1] “Spotify—About Spotify,” Spotify, Oct. 24, 2023.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https://newsroom.spotify.com/company-info/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[2] “</a:t>
            </a:r>
            <a:r>
              <a:rPr lang="en-US" sz="1400">
                <a:solidFill>
                  <a:srgbClr val="0F1E3C"/>
                </a:solidFill>
                <a:latin typeface="Calibri"/>
                <a:ea typeface="Calibri"/>
                <a:cs typeface="Calibri"/>
                <a:sym typeface="Calibri"/>
              </a:rPr>
              <a:t>How to visualize Spotify music trends in Tableau.”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https://www.tableau.com/blog/how-visualize-spotify-music-trends-tableau</a:t>
            </a:r>
            <a:endParaRPr sz="1000">
              <a:solidFill>
                <a:srgbClr val="0F1E3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[3] “</a:t>
            </a:r>
            <a:r>
              <a:rPr lang="en-US" sz="1400">
                <a:solidFill>
                  <a:srgbClr val="24242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Visualizing Spotify Data with Python and Tableau.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https://towardsdatascience.com/visualizing-spotify-data-with-python-tableau-687f2f528cdd</a:t>
            </a:r>
            <a:endParaRPr sz="1000" u="sng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[4] “</a:t>
            </a:r>
            <a:r>
              <a:rPr lang="en-US" sz="1400">
                <a:solidFill>
                  <a:srgbClr val="20212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Spotify Song Attributes Analysis.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https://www.kaggle.com/code/krishnabhatt4/spotify-song-attributes-analysis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[5] “A simple guide to visualizing your Spotify listening data… badass-ly. ”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https://thenextweb.com/news/a-simple-guide-to-visualising-your-spotify-listening-data-badass-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ly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[6] “Stats for Spotify.” 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https://www.statsforspotify.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0"/>
              </a:rPr>
              <a:t>com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/>
              </a:rPr>
              <a:t>/</a:t>
            </a:r>
            <a:endParaRPr sz="1000" u="sng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[7] “My Spotify Pie - Top artists - Top genres.” 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/>
              </a:rPr>
              <a:t>https://huangdarren1106.github.io/spotify-pie</a:t>
            </a:r>
            <a:endParaRPr sz="1000" u="sng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[8] “Obscurify Music.” 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3"/>
              </a:rPr>
              <a:t>https://www.obscurifymusic.com/home</a:t>
            </a:r>
            <a:endParaRPr sz="1000" u="sng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[9] “Compare your Spotify music taste! - Musictaste.space.” 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4"/>
              </a:rPr>
              <a:t>https://musictaste.space/</a:t>
            </a:r>
            <a:endParaRPr sz="1400" u="sng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0D0D0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1" name="Google Shape;441;p52"/>
          <p:cNvSpPr txBox="1"/>
          <p:nvPr>
            <p:ph type="ctrTitle"/>
          </p:nvPr>
        </p:nvSpPr>
        <p:spPr>
          <a:xfrm>
            <a:off x="569844" y="-7"/>
            <a:ext cx="80043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 txBox="1"/>
          <p:nvPr>
            <p:ph type="ctrTitle"/>
          </p:nvPr>
        </p:nvSpPr>
        <p:spPr>
          <a:xfrm>
            <a:off x="569850" y="96950"/>
            <a:ext cx="8004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40"/>
              <a:buFont typeface="Century Gothic"/>
              <a:buNone/>
            </a:pPr>
            <a:r>
              <a:rPr lang="en-US" sz="28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284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6"/>
          <p:cNvSpPr txBox="1"/>
          <p:nvPr>
            <p:ph idx="2" type="body"/>
          </p:nvPr>
        </p:nvSpPr>
        <p:spPr>
          <a:xfrm>
            <a:off x="304650" y="866325"/>
            <a:ext cx="8356200" cy="28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Music connects people, evokes emotions, and shapes cultures, highlighting its profound impact on society.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Music analysis helps uncover patterns, dissect compositions, and personalize experiences, enriching appreciation for this universal art form.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Spotify is the world’s most popular audio streaming subscription service</a:t>
            </a:r>
            <a:r>
              <a:rPr b="1" baseline="30000"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[1] 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over 574 million users (226 million subscribers) across more than 180 countries. It is a rich source for data, and this data can be leveraged to do various analyses.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>
              <a:solidFill>
                <a:srgbClr val="0D0D0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9" name="Google Shape;2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7475" y="3562200"/>
            <a:ext cx="3110544" cy="10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3"/>
          <p:cNvSpPr txBox="1"/>
          <p:nvPr>
            <p:ph idx="1" type="body"/>
          </p:nvPr>
        </p:nvSpPr>
        <p:spPr>
          <a:xfrm>
            <a:off x="642443" y="1768744"/>
            <a:ext cx="7859100" cy="27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1" lang="en-US" sz="4000"/>
              <a:t>Thank you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 txBox="1"/>
          <p:nvPr>
            <p:ph idx="2" type="body"/>
          </p:nvPr>
        </p:nvSpPr>
        <p:spPr>
          <a:xfrm>
            <a:off x="218850" y="788050"/>
            <a:ext cx="8706300" cy="42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project aims to: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Analyze and compare Spotify playlists to identify similarities and differences in musical traits like genres, artists, and energy.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Leverage these insights to generate personalized music recommendations.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Explore both static and dynamic visualizations, culminating in an interactive dashboard for users.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Features: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 comparison of musical attributes.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Data-driven personalized recommendations.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Intuitive and interactive visualizations for enhanced user experience.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0D0D0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6" name="Google Shape;226;p27"/>
          <p:cNvSpPr txBox="1"/>
          <p:nvPr>
            <p:ph type="ctrTitle"/>
          </p:nvPr>
        </p:nvSpPr>
        <p:spPr>
          <a:xfrm>
            <a:off x="569844" y="-7"/>
            <a:ext cx="80043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ABSTRACT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3" name="Google Shape;233;p28"/>
          <p:cNvSpPr txBox="1"/>
          <p:nvPr/>
        </p:nvSpPr>
        <p:spPr>
          <a:xfrm>
            <a:off x="376350" y="1249175"/>
            <a:ext cx="83913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D0D0D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Enhance your digital experience with tailored based music </a:t>
            </a:r>
            <a:r>
              <a:rPr lang="en-US" sz="1800">
                <a:solidFill>
                  <a:srgbClr val="001D35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recommendations.</a:t>
            </a:r>
            <a:endParaRPr sz="1800">
              <a:solidFill>
                <a:srgbClr val="0D0D0D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D0D0D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It's just a click away -  to explore with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8"/>
          <p:cNvSpPr txBox="1"/>
          <p:nvPr/>
        </p:nvSpPr>
        <p:spPr>
          <a:xfrm>
            <a:off x="2088300" y="2555725"/>
            <a:ext cx="4967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Blended Visual Beats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8"/>
          <p:cNvSpPr txBox="1"/>
          <p:nvPr/>
        </p:nvSpPr>
        <p:spPr>
          <a:xfrm>
            <a:off x="3072000" y="36445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http://127.0.0.1:8080/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8"/>
          <p:cNvSpPr txBox="1"/>
          <p:nvPr/>
        </p:nvSpPr>
        <p:spPr>
          <a:xfrm>
            <a:off x="2223450" y="182425"/>
            <a:ext cx="469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DEMONSTRATION</a:t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3" name="Google Shape;24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6300"/>
            <a:ext cx="9144000" cy="384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3472"/>
            <a:ext cx="9144000" cy="816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/>
          <p:nvPr>
            <p:ph type="ctrTitle"/>
          </p:nvPr>
        </p:nvSpPr>
        <p:spPr>
          <a:xfrm>
            <a:off x="524527" y="112470"/>
            <a:ext cx="8004300" cy="69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COMPARING PLAYLISTS - CDF PLOTS </a:t>
            </a:r>
            <a:endParaRPr sz="2800"/>
          </a:p>
        </p:txBody>
      </p:sp>
      <p:sp>
        <p:nvSpPr>
          <p:cNvPr id="251" name="Google Shape;251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2" name="Google Shape;2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63" y="904588"/>
            <a:ext cx="9105476" cy="358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 txBox="1"/>
          <p:nvPr>
            <p:ph type="ctrTitle"/>
          </p:nvPr>
        </p:nvSpPr>
        <p:spPr>
          <a:xfrm>
            <a:off x="524527" y="112470"/>
            <a:ext cx="8004300" cy="69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COMPARING PLAYLISTS - SCATTERPLOT</a:t>
            </a:r>
            <a:endParaRPr sz="2800"/>
          </a:p>
        </p:txBody>
      </p:sp>
      <p:sp>
        <p:nvSpPr>
          <p:cNvPr id="259" name="Google Shape;259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0" name="Google Shape;26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63870"/>
            <a:ext cx="8839202" cy="3435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>
            <p:ph type="ctrTitle"/>
          </p:nvPr>
        </p:nvSpPr>
        <p:spPr>
          <a:xfrm>
            <a:off x="524527" y="112470"/>
            <a:ext cx="8004300" cy="69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COMPARING PLAYLISTS - RADAR PLOT</a:t>
            </a:r>
            <a:endParaRPr sz="2800"/>
          </a:p>
        </p:txBody>
      </p:sp>
      <p:sp>
        <p:nvSpPr>
          <p:cNvPr id="267" name="Google Shape;267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8" name="Google Shape;2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63870"/>
            <a:ext cx="8839202" cy="3440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i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ai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